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70" r:id="rId14"/>
    <p:sldId id="269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86050" y="500042"/>
            <a:ext cx="34340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ЭЛЕКТРОНИКА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857356" y="2285992"/>
            <a:ext cx="3831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Лекция </a:t>
            </a:r>
            <a:r>
              <a:rPr lang="en-GB" b="1" dirty="0" smtClean="0"/>
              <a:t>2</a:t>
            </a:r>
            <a:r>
              <a:rPr lang="ru-RU" b="1" dirty="0" smtClean="0"/>
              <a:t>. </a:t>
            </a:r>
            <a:r>
              <a:rPr lang="ru-RU" dirty="0" smtClean="0"/>
              <a:t>Полупроводниковый диод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cf.ppt-online.org/files1/slide/k/K28gLnDNFuBWt6cPlqZmQwjY0RSabhATIiM4vfkrV/slide-1.jpg"/>
          <p:cNvPicPr>
            <a:picLocks noChangeAspect="1" noChangeArrowheads="1"/>
          </p:cNvPicPr>
          <p:nvPr/>
        </p:nvPicPr>
        <p:blipFill>
          <a:blip r:embed="rId2"/>
          <a:srcRect l="6592" t="56715" r="50195" b="15905"/>
          <a:stretch>
            <a:fillRect/>
          </a:stretch>
        </p:blipFill>
        <p:spPr bwMode="auto">
          <a:xfrm>
            <a:off x="928662" y="642918"/>
            <a:ext cx="4214842" cy="20002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0" y="214290"/>
            <a:ext cx="5094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Обозначение полупроводникового диода в схеме</a:t>
            </a:r>
            <a:endParaRPr lang="ru-RU" dirty="0"/>
          </a:p>
        </p:txBody>
      </p:sp>
      <p:pic>
        <p:nvPicPr>
          <p:cNvPr id="1030" name="Picture 6" descr="https://asenergi.com/assets/images/diod/group/diod-ustroistvo-1_full.jpg"/>
          <p:cNvPicPr>
            <a:picLocks noChangeAspect="1" noChangeArrowheads="1"/>
          </p:cNvPicPr>
          <p:nvPr/>
        </p:nvPicPr>
        <p:blipFill>
          <a:blip r:embed="rId3"/>
          <a:srcRect l="21240" r="18701" b="10938"/>
          <a:stretch>
            <a:fillRect/>
          </a:stretch>
        </p:blipFill>
        <p:spPr bwMode="auto">
          <a:xfrm>
            <a:off x="5532627" y="142852"/>
            <a:ext cx="3468529" cy="3857652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2599019"/>
            <a:ext cx="4714908" cy="425898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071802" y="62865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+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4810" y="628652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-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8794" y="414338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+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0100" y="4131238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-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826" r="6087"/>
          <a:stretch>
            <a:fillRect/>
          </a:stretch>
        </p:blipFill>
        <p:spPr bwMode="auto">
          <a:xfrm>
            <a:off x="214282" y="714387"/>
            <a:ext cx="4714908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7784" y="2327837"/>
            <a:ext cx="4286248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/>
              <a:t>U</a:t>
            </a:r>
            <a:r>
              <a:rPr lang="ru-RU" kern="0" baseline="-25000" dirty="0" smtClean="0"/>
              <a:t>эл.проб.=</a:t>
            </a:r>
            <a:r>
              <a:rPr lang="ru-RU" kern="0" dirty="0" smtClean="0"/>
              <a:t>10÷ около 6000 В – напряжение электрического пробоя. Зависит от марки диода.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kern="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/>
              <a:t>U</a:t>
            </a:r>
            <a:r>
              <a:rPr lang="ru-RU" kern="0" baseline="-25000" dirty="0" smtClean="0"/>
              <a:t>нас.</a:t>
            </a:r>
            <a:r>
              <a:rPr lang="ru-RU" kern="0" dirty="0" smtClean="0"/>
              <a:t> = 0,3 ÷ 1  В – напряжение насыщения.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ru-RU" kern="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 err="1" smtClean="0"/>
              <a:t>I</a:t>
            </a:r>
            <a:r>
              <a:rPr lang="en-US" kern="0" baseline="-25000" dirty="0" err="1" smtClean="0"/>
              <a:t>a</a:t>
            </a:r>
            <a:r>
              <a:rPr lang="ru-RU" kern="0" dirty="0" smtClean="0"/>
              <a:t> и </a:t>
            </a:r>
            <a:r>
              <a:rPr lang="en-US" kern="0" dirty="0" err="1" smtClean="0"/>
              <a:t>U</a:t>
            </a:r>
            <a:r>
              <a:rPr lang="en-US" kern="0" baseline="-25000" dirty="0" err="1" smtClean="0"/>
              <a:t>a</a:t>
            </a:r>
            <a:r>
              <a:rPr lang="ru-RU" kern="0" dirty="0" smtClean="0"/>
              <a:t> – анодный ток и напряжение </a:t>
            </a:r>
            <a:endParaRPr lang="ru-RU" kern="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4912707"/>
            <a:ext cx="8858280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b="1" u="sng" dirty="0" smtClean="0"/>
              <a:t>Участок </a:t>
            </a:r>
            <a:r>
              <a:rPr lang="en-US" altLang="ru-RU" b="1" u="sng" dirty="0" smtClean="0"/>
              <a:t>I</a:t>
            </a:r>
            <a:r>
              <a:rPr lang="ru-RU" altLang="ru-RU" b="1" u="sng" dirty="0" smtClean="0"/>
              <a:t>:</a:t>
            </a:r>
            <a:r>
              <a:rPr lang="ru-RU" altLang="ru-RU" dirty="0" smtClean="0"/>
              <a:t>– рабочий участок (прямая ветвь ВАХ) </a:t>
            </a:r>
          </a:p>
          <a:p>
            <a:pPr algn="just">
              <a:lnSpc>
                <a:spcPct val="90000"/>
              </a:lnSpc>
            </a:pPr>
            <a:r>
              <a:rPr lang="ru-RU" altLang="ru-RU" dirty="0" smtClean="0"/>
              <a:t>   Участки </a:t>
            </a:r>
            <a:r>
              <a:rPr lang="en-US" altLang="ru-RU" dirty="0" smtClean="0"/>
              <a:t>II</a:t>
            </a:r>
            <a:r>
              <a:rPr lang="ru-RU" altLang="ru-RU" dirty="0" smtClean="0"/>
              <a:t>, </a:t>
            </a:r>
            <a:r>
              <a:rPr lang="en-US" altLang="ru-RU" dirty="0" smtClean="0"/>
              <a:t>III</a:t>
            </a:r>
            <a:r>
              <a:rPr lang="ru-RU" altLang="ru-RU" dirty="0" smtClean="0"/>
              <a:t>, </a:t>
            </a:r>
            <a:r>
              <a:rPr lang="en-US" altLang="ru-RU" dirty="0" smtClean="0"/>
              <a:t>IV</a:t>
            </a:r>
            <a:r>
              <a:rPr lang="ru-RU" altLang="ru-RU" dirty="0" smtClean="0"/>
              <a:t>, - обратная ветвь ВАХ (не рабочий участок)</a:t>
            </a:r>
          </a:p>
          <a:p>
            <a:pPr>
              <a:lnSpc>
                <a:spcPct val="90000"/>
              </a:lnSpc>
            </a:pPr>
            <a:endParaRPr lang="ru-RU" altLang="ru-RU" dirty="0" smtClean="0"/>
          </a:p>
          <a:p>
            <a:pPr algn="just">
              <a:lnSpc>
                <a:spcPct val="90000"/>
              </a:lnSpc>
            </a:pPr>
            <a:r>
              <a:rPr lang="ru-RU" altLang="ru-RU" b="1" u="sng" dirty="0" smtClean="0"/>
              <a:t>Участок </a:t>
            </a:r>
            <a:r>
              <a:rPr lang="en-US" altLang="ru-RU" b="1" u="sng" dirty="0" smtClean="0"/>
              <a:t>II</a:t>
            </a:r>
            <a:r>
              <a:rPr lang="ru-RU" altLang="ru-RU" b="1" u="sng" dirty="0" smtClean="0"/>
              <a:t>:</a:t>
            </a:r>
            <a:r>
              <a:rPr lang="ru-RU" altLang="ru-RU" dirty="0" smtClean="0"/>
              <a:t> Если приложить к диоду обратное напряжение – диод закрыт, но все равно через него будет протекать малый обратный ток (</a:t>
            </a:r>
            <a:r>
              <a:rPr lang="ru-RU" altLang="ru-RU" dirty="0" err="1" smtClean="0"/>
              <a:t>ток</a:t>
            </a:r>
            <a:r>
              <a:rPr lang="ru-RU" altLang="ru-RU" dirty="0" smtClean="0"/>
              <a:t> дрейфа, тепловой ток), обусловленный движением неосновных носителей.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57356" y="142852"/>
            <a:ext cx="5786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ВАХ полупроводникового диода</a:t>
            </a:r>
            <a:endParaRPr lang="ru-RU"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23850" y="404813"/>
            <a:ext cx="8424863" cy="590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Участок </a:t>
            </a:r>
            <a:r>
              <a:rPr kumimoji="0" lang="en-US" alt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III</a:t>
            </a:r>
            <a:r>
              <a:rPr kumimoji="0" lang="ru-RU" alt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Участок </a:t>
            </a: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электрического пробоя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Если приложить достаточно большое напряжение, неосновные носители будут разгоняться и при соударении с узлами кристаллической решетки происходит ударная ионизация, которая в свою очередь приводит к </a:t>
            </a:r>
            <a:r>
              <a:rPr kumimoji="0" lang="ru-RU" alt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лавинному пробою 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(вследствие чего резко возрастает ток)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Электрический пробой, является</a:t>
            </a:r>
            <a:r>
              <a:rPr kumimoji="0" lang="ru-RU" alt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обратимым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после снятия напряжения </a:t>
            </a:r>
            <a:r>
              <a:rPr kumimoji="0" lang="en-US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-переход восстанавливается.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23850" y="404813"/>
            <a:ext cx="8424863" cy="590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Участок </a:t>
            </a:r>
            <a:r>
              <a:rPr kumimoji="0" lang="en-US" alt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</a:t>
            </a:r>
            <a:r>
              <a:rPr kumimoji="0" lang="ru-RU" alt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Участок </a:t>
            </a: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теплового пробоя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 Возрастает ток, следовательно, увеличивается мощность, что приводит к нагреву диода и он сгорает.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Тепловой пробой  - </a:t>
            </a: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необратим.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Вслед за электрическим пробоем, очень быстро следует тепловой, поэтому на практике для диодов запрещается работа при электрическом пробое.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147050" cy="1320800"/>
          </a:xfrm>
        </p:spPr>
        <p:txBody>
          <a:bodyPr/>
          <a:lstStyle/>
          <a:p>
            <a:pPr eaLnBrk="1" hangingPunct="1"/>
            <a:r>
              <a:rPr lang="ru-RU" altLang="ru-RU" sz="2400" b="1" u="sng" smtClean="0"/>
              <a:t>Вольт-амперная характеристика идеального диода (вентиля)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2051050" y="1989138"/>
          <a:ext cx="4967288" cy="4076700"/>
        </p:xfrm>
        <a:graphic>
          <a:graphicData uri="http://schemas.openxmlformats.org/presentationml/2006/ole">
            <p:oleObj spid="_x0000_s16386" name="Точечный рисунок" r:id="rId3" imgW="1857143" imgH="1657581" progId="PBrush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4290"/>
            <a:ext cx="8075613" cy="887413"/>
          </a:xfrm>
        </p:spPr>
        <p:txBody>
          <a:bodyPr/>
          <a:lstStyle/>
          <a:p>
            <a:pPr eaLnBrk="1" hangingPunct="1"/>
            <a:r>
              <a:rPr lang="ru-RU" altLang="ru-RU" sz="2400" b="1" i="1" dirty="0" smtClean="0"/>
              <a:t>Основные параметры полупроводниковых диодов</a:t>
            </a:r>
            <a:r>
              <a:rPr lang="ru-RU" altLang="ru-RU" sz="2400" dirty="0" smtClean="0"/>
              <a:t>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79388" y="1246165"/>
            <a:ext cx="8964612" cy="544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Максимально допустимый средний за период прямой ток      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 СР.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– это такой ток, который диод способен пропустить в прямом направлении не перегреваясь.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Величина допустимого среднего за период прямого тока равна 70% от тока теплового пробоя.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По прямому току диоды делятся на три группы: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1) Диоды малой мощности (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ПР.СР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&lt; 0,3 А)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2) Диоды средней мощности (0,3 &lt;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ПР.СР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&lt;1 0 А) 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3) Диоды большой мощности (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ПР.СР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 10 А)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В настоящее время существуют диоды с 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ПР.СР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3800 А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alt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3850" y="333375"/>
            <a:ext cx="8496300" cy="6048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Постоянное прямое напряжение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8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alt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Постоянное прямое напряжение 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это падение напряжения между анодом и катодом при протекании максимально допустимого прямого постоянного тока.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Проявляется  особенно при малом напряжении питания.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Постоянное прямое напряжение зависит от материала диодов (германий - </a:t>
            </a:r>
            <a:r>
              <a:rPr kumimoji="0" lang="en-US" alt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кремний - </a:t>
            </a:r>
            <a:r>
              <a:rPr kumimoji="0" lang="en-US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alt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Синоним этого параметра – напряжение насыщения.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95288" y="188913"/>
            <a:ext cx="8497887" cy="63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 </a:t>
            </a:r>
            <a:r>
              <a:rPr kumimoji="0" lang="en-US" altLang="ru-RU" sz="24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≈ 0.3÷0.5 В (Германиевые)                                  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ru-RU" altLang="ru-RU" sz="2400" dirty="0" smtClean="0"/>
              <a:t>   </a:t>
            </a:r>
            <a:r>
              <a:rPr kumimoji="0" lang="ru-RU" altLang="ru-RU" sz="24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Uпр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en-US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≈ 0.5÷1 В (Кремниевые)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Германиевые диоды обозначают – ГД (1Д)             Кремниевые диоды обозначают – КД (2Д)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alt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Повторяющееся импульсное обратное максимальное напряжение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обр. </a:t>
            </a:r>
            <a:r>
              <a:rPr kumimoji="0" lang="en-US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Электрический пробой идет по амплитудному значению (импульсу)   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обр. </a:t>
            </a:r>
            <a:r>
              <a:rPr kumimoji="0" lang="en-US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≈ 0.7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Эл. пробоя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(10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÷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4500 В)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Для мощных диодов 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обр. </a:t>
            </a:r>
            <a:r>
              <a:rPr kumimoji="0" lang="en-US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1200 В.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Этот параметр иногда называют классом диода (Для 12 класса диода   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обр. </a:t>
            </a:r>
            <a:r>
              <a:rPr kumimoji="0" lang="en-US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1200 В)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alt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95288" y="476250"/>
            <a:ext cx="7993062" cy="345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Максимальный обратный ток диода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..обр.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Соответствует максимальному обратному напряжению (порядок величины – микроамперы или миллиамперы в зависимости от мощности диода).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Для кремниевых диодов максимальный обратный ток в два раза меньше, чем  для  германиевых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alt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 Дифференциальное (динамическое) сопротивление.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altLang="ru-RU" sz="2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492500" y="4356100"/>
          <a:ext cx="2590800" cy="1600200"/>
        </p:xfrm>
        <a:graphic>
          <a:graphicData uri="http://schemas.openxmlformats.org/presentationml/2006/ole">
            <p:oleObj spid="_x0000_s17410" name="Формула" r:id="rId3" imgW="634725" imgH="393529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11813" t="18463" r="15120" b="11808"/>
          <a:stretch/>
        </p:blipFill>
        <p:spPr bwMode="auto">
          <a:xfrm>
            <a:off x="785786" y="214290"/>
            <a:ext cx="7929618" cy="50720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12534" t="19737" r="46293" b="19766"/>
          <a:stretch/>
        </p:blipFill>
        <p:spPr bwMode="auto">
          <a:xfrm>
            <a:off x="1071538" y="214290"/>
            <a:ext cx="7215238" cy="60722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/>
          <a:srcRect l="23437" t="19791" r="32031" b="26736"/>
          <a:stretch>
            <a:fillRect/>
          </a:stretch>
        </p:blipFill>
        <p:spPr bwMode="auto">
          <a:xfrm>
            <a:off x="357158" y="285728"/>
            <a:ext cx="814393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/>
          <a:srcRect l="23437" t="73172" r="48490" b="24051"/>
          <a:stretch>
            <a:fillRect/>
          </a:stretch>
        </p:blipFill>
        <p:spPr bwMode="auto">
          <a:xfrm>
            <a:off x="428596" y="5786454"/>
            <a:ext cx="513401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57158" y="357166"/>
            <a:ext cx="7572396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Система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обозначений диодов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Новая система маркировки диодов состоит из четырех элементов: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Первый элемент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(буква или цифра) указывает исходный полупроводниковый материал, из которого изготовлен диод: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или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германий*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или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кремний,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или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арсенид галлия,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или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фосфид индия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6716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Второй элемент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буква, показывающая класс или группу диода.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https://cf.ppt-online.org/files/slide/k/kc0jFXO6VDZJL8n2lq9o7sbiGHw3g4zpPd5hUN/slide-31.jpg"/>
          <p:cNvPicPr/>
          <p:nvPr/>
        </p:nvPicPr>
        <p:blipFill rotWithShape="1"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7613" t="63458" r="12355" b="2924"/>
          <a:stretch/>
        </p:blipFill>
        <p:spPr bwMode="auto">
          <a:xfrm>
            <a:off x="500034" y="3000372"/>
            <a:ext cx="4369723" cy="13772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85720" y="4500570"/>
            <a:ext cx="75724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Третий элемент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число, определяющее назначение и номер разработки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Четвертый элемент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указывает порядковый номер технологической разработки диода и обозначается от А до Я.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5429264"/>
            <a:ext cx="1013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КД202А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D:\2023-2024 уч год\Электроника, материалы на ДОТ\20240122_1006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-24"/>
            <a:ext cx="4500594" cy="66793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676</Words>
  <PresentationFormat>Экран (4:3)</PresentationFormat>
  <Paragraphs>72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Тема Office</vt:lpstr>
      <vt:lpstr>Точечный рисунок</vt:lpstr>
      <vt:lpstr>Формула</vt:lpstr>
      <vt:lpstr>Слайд 1</vt:lpstr>
      <vt:lpstr>Слайд 2</vt:lpstr>
      <vt:lpstr>Слайд 3</vt:lpstr>
      <vt:lpstr>Слайд 4</vt:lpstr>
      <vt:lpstr>Слайд 5</vt:lpstr>
      <vt:lpstr>Вольт-амперная характеристика идеального диода (вентиля)</vt:lpstr>
      <vt:lpstr>Основные параметры полупроводниковых диодов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7</cp:revision>
  <dcterms:created xsi:type="dcterms:W3CDTF">2020-09-06T02:22:02Z</dcterms:created>
  <dcterms:modified xsi:type="dcterms:W3CDTF">2024-01-22T04:10:24Z</dcterms:modified>
</cp:coreProperties>
</file>